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Spline Sans"/>
      <p:bold r:id="rId16"/>
    </p:embeddedFont>
    <p:embeddedFont>
      <p:font typeface="Barlow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jRAgKXFKVkEPzTmO86e+0tDR4j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arlow-regular.fntdata"/><Relationship Id="rId16" Type="http://schemas.openxmlformats.org/officeDocument/2006/relationships/font" Target="fonts/SplineSans-bold.fntdata"/><Relationship Id="rId5" Type="http://schemas.openxmlformats.org/officeDocument/2006/relationships/slide" Target="slides/slide1.xml"/><Relationship Id="rId19" Type="http://schemas.openxmlformats.org/officeDocument/2006/relationships/font" Target="fonts/Barlow-italic.fntdata"/><Relationship Id="rId6" Type="http://schemas.openxmlformats.org/officeDocument/2006/relationships/slide" Target="slides/slide2.xml"/><Relationship Id="rId18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6367462" y="2823805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Workshop: Console, Logs &amp; Shell</a:t>
            </a:r>
            <a:endParaRPr b="0" i="0" sz="440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6367462" y="4599861"/>
            <a:ext cx="73818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hands-on guide to understanding output mechanisms, logging systems, and runtime interaction in the Zephyr RTOS environment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881063" y="1556623"/>
            <a:ext cx="6506766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Shell Command Example</a:t>
            </a:r>
            <a:endParaRPr b="0" i="0" sz="4400" u="none" cap="none" strike="noStrike"/>
          </a:p>
        </p:txBody>
      </p:sp>
      <p:pic>
        <p:nvPicPr>
          <p:cNvPr descr="preencoded.png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2759393"/>
            <a:ext cx="12868275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/>
          <p:nvPr/>
        </p:nvSpPr>
        <p:spPr>
          <a:xfrm>
            <a:off x="1132761" y="4018121"/>
            <a:ext cx="3203019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Study Existing Examples</a:t>
            </a:r>
            <a:endParaRPr b="0" i="0" sz="2200" u="none" cap="none" strike="noStrike"/>
          </a:p>
        </p:txBody>
      </p:sp>
      <p:sp>
        <p:nvSpPr>
          <p:cNvPr id="224" name="Google Shape;224;p10"/>
          <p:cNvSpPr/>
          <p:nvPr/>
        </p:nvSpPr>
        <p:spPr>
          <a:xfrm>
            <a:off x="1132761" y="4518779"/>
            <a:ext cx="12364879" cy="813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Examine Zephyr's built-in command implementations in </a:t>
            </a: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kernel_service.c</a:t>
            </a: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and </a:t>
            </a: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sensor_shell.c</a:t>
            </a: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to understand best practices for command design.</a:t>
            </a:r>
            <a:endParaRPr b="0" i="0" sz="1950" u="none" cap="none" strike="noStrike"/>
          </a:p>
        </p:txBody>
      </p:sp>
      <p:sp>
        <p:nvSpPr>
          <p:cNvPr id="225" name="Google Shape;225;p10"/>
          <p:cNvSpPr/>
          <p:nvPr/>
        </p:nvSpPr>
        <p:spPr>
          <a:xfrm>
            <a:off x="881063" y="5867043"/>
            <a:ext cx="128682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examples in these files demonstrate advanced features like parameter validation, subcommand handling, and formatting output for better user experience.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881063" y="1936075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Live Activity</a:t>
            </a:r>
            <a:endParaRPr b="0" i="0" sz="4400" u="none" cap="none" strike="noStrike"/>
          </a:p>
        </p:txBody>
      </p:sp>
      <p:sp>
        <p:nvSpPr>
          <p:cNvPr id="232" name="Google Shape;232;p11"/>
          <p:cNvSpPr/>
          <p:nvPr/>
        </p:nvSpPr>
        <p:spPr>
          <a:xfrm>
            <a:off x="881063" y="3138845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Add shell command to your project (Sensor sample)</a:t>
            </a:r>
            <a:endParaRPr b="0" i="0" sz="1950" u="none" cap="none" strike="noStrike"/>
          </a:p>
        </p:txBody>
      </p:sp>
      <p:sp>
        <p:nvSpPr>
          <p:cNvPr id="233" name="Google Shape;233;p11"/>
          <p:cNvSpPr/>
          <p:nvPr/>
        </p:nvSpPr>
        <p:spPr>
          <a:xfrm>
            <a:off x="881063" y="3824883"/>
            <a:ext cx="12868275" cy="410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- Create </a:t>
            </a: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activate</a:t>
            </a: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command that will get an temperature as argument</a:t>
            </a:r>
            <a:endParaRPr b="0" i="0" sz="1950" u="none" cap="none" strike="noStrike"/>
          </a:p>
        </p:txBody>
      </p:sp>
      <p:sp>
        <p:nvSpPr>
          <p:cNvPr id="234" name="Google Shape;234;p11"/>
          <p:cNvSpPr/>
          <p:nvPr/>
        </p:nvSpPr>
        <p:spPr>
          <a:xfrm>
            <a:off x="881063" y="4518541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      - If the current temperature is higher than the argument print "it's too hot"</a:t>
            </a:r>
            <a:endParaRPr b="0" i="0" sz="1950" u="none" cap="none" strike="noStrike"/>
          </a:p>
        </p:txBody>
      </p:sp>
      <p:sp>
        <p:nvSpPr>
          <p:cNvPr id="235" name="Google Shape;235;p11"/>
          <p:cNvSpPr/>
          <p:nvPr/>
        </p:nvSpPr>
        <p:spPr>
          <a:xfrm>
            <a:off x="881063" y="5204579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- Run and verify over UART shell</a:t>
            </a:r>
            <a:endParaRPr b="0" i="0" sz="1950" u="none" cap="none" strike="noStrike"/>
          </a:p>
        </p:txBody>
      </p:sp>
      <p:sp>
        <p:nvSpPr>
          <p:cNvPr id="236" name="Google Shape;236;p11"/>
          <p:cNvSpPr/>
          <p:nvPr/>
        </p:nvSpPr>
        <p:spPr>
          <a:xfrm>
            <a:off x="881063" y="5890617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/>
          <p:nvPr/>
        </p:nvSpPr>
        <p:spPr>
          <a:xfrm>
            <a:off x="834747" y="655915"/>
            <a:ext cx="4921329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the Console in Zephyr?</a:t>
            </a:r>
            <a:endParaRPr b="0" i="0" sz="27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834747" y="1458516"/>
            <a:ext cx="6291382" cy="744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console subsystem in Zephyr provides an abstraction layer for where text output is sent from your application. By default, output is directed to a UART (serial port), but the system is flexible:</a:t>
            </a:r>
            <a:endParaRPr b="0" i="0" sz="18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834747" y="3484959"/>
            <a:ext cx="6291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UART (Universal Asynchronous Receiver/Transmitter) - default</a:t>
            </a:r>
            <a:endParaRPr b="0" i="0" sz="18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834747" y="4396740"/>
            <a:ext cx="6291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USB CDC (Communications Device Class)</a:t>
            </a:r>
            <a:endParaRPr b="0" i="0" sz="18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834747" y="5460921"/>
            <a:ext cx="6291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Telnet for network-connected devices</a:t>
            </a:r>
            <a:endParaRPr b="0" i="0" sz="18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834747" y="5001101"/>
            <a:ext cx="62913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Dummy console for testing or systems without output</a:t>
            </a:r>
            <a:endParaRPr b="0" i="0" sz="18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834747" y="6150531"/>
            <a:ext cx="6291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Functions like </a:t>
            </a: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printk()</a:t>
            </a: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and the various logging macros utilize the console backend to display their output.</a:t>
            </a:r>
            <a:endParaRPr b="0" i="0" sz="1800" u="none" cap="none" strike="noStrike"/>
          </a:p>
        </p:txBody>
      </p:sp>
      <p:pic>
        <p:nvPicPr>
          <p:cNvPr descr="preencoded.png" id="75" name="Google Shape;7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891" y="1493401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/>
          <p:nvPr/>
        </p:nvSpPr>
        <p:spPr>
          <a:xfrm>
            <a:off x="881063" y="771287"/>
            <a:ext cx="8034695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150"/>
              <a:buFont typeface="Spline Sans"/>
              <a:buNone/>
            </a:pPr>
            <a:r>
              <a:rPr b="1" i="0" lang="en-US" sz="41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the Logging Subsystem?</a:t>
            </a:r>
            <a:endParaRPr b="0" i="0" sz="41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881063" y="1913930"/>
            <a:ext cx="538043" cy="538043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658183" y="1996083"/>
            <a:ext cx="2660452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Structured Reporting</a:t>
            </a:r>
            <a:endParaRPr b="0" i="0" sz="205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1658183" y="2471738"/>
            <a:ext cx="3312914" cy="2678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Zephyr's logging subsystem provides a structured and consistent way to report messages throughout your application. This enables better organization and filtering of output.</a:t>
            </a:r>
            <a:endParaRPr b="0" i="0" sz="18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5270063" y="1913930"/>
            <a:ext cx="538043" cy="538043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047184" y="1996083"/>
            <a:ext cx="2657475" cy="332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Severity Levels</a:t>
            </a:r>
            <a:endParaRPr b="0" i="0" sz="20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6047184" y="2471738"/>
            <a:ext cx="3313033" cy="765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Messages can be categorized by importance:</a:t>
            </a:r>
            <a:endParaRPr b="0" i="0" sz="185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047184" y="3380542"/>
            <a:ext cx="3313033" cy="765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LOG_ERR</a:t>
            </a: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Critical errors that prevent operation</a:t>
            </a:r>
            <a:endParaRPr b="0" i="0" sz="185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6047184" y="4229576"/>
            <a:ext cx="3313033" cy="114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LOG_WRN</a:t>
            </a: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Warning conditions requiring attention</a:t>
            </a:r>
            <a:endParaRPr b="0" i="0" sz="185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6047184" y="5461278"/>
            <a:ext cx="3313033" cy="114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LOG_INF</a:t>
            </a: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Informational messages about normal operation</a:t>
            </a:r>
            <a:endParaRPr b="0" i="0" sz="18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6047184" y="6692979"/>
            <a:ext cx="3313033" cy="765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LOG_DBG</a:t>
            </a: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- Detailed debug information</a:t>
            </a:r>
            <a:endParaRPr b="0" i="0" sz="185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9659183" y="1913930"/>
            <a:ext cx="538043" cy="538043"/>
          </a:xfrm>
          <a:prstGeom prst="roundRect">
            <a:avLst>
              <a:gd fmla="val 66680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"/>
          <p:cNvSpPr/>
          <p:nvPr/>
        </p:nvSpPr>
        <p:spPr>
          <a:xfrm>
            <a:off x="10436304" y="1996083"/>
            <a:ext cx="3312914" cy="66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50"/>
              <a:buFont typeface="Spline Sans"/>
              <a:buNone/>
            </a:pPr>
            <a:r>
              <a:rPr b="1" i="0" lang="en-US" sz="20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Module-Based Configuration</a:t>
            </a:r>
            <a:endParaRPr b="0" i="0" sz="205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10436304" y="2803922"/>
            <a:ext cx="3312914" cy="2296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Barlow"/>
              <a:buNone/>
            </a:pPr>
            <a:r>
              <a:rPr b="0" i="0" lang="en-US" sz="18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module in your application can have its own log level, allowing for fine-grained control over verbosity. Output is directed to the configured console backend.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797004" y="626150"/>
            <a:ext cx="3604855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Logging Setup Example</a:t>
            </a:r>
            <a:endParaRPr b="0" i="0" sz="25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97004" y="1407200"/>
            <a:ext cx="2199918" cy="246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550"/>
              <a:buFont typeface="Spline Sans"/>
              <a:buNone/>
            </a:pPr>
            <a:r>
              <a:rPr b="1" i="0" lang="en-US" sz="1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Configuration (prj.conf)</a:t>
            </a:r>
            <a:endParaRPr b="0" i="0" sz="155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97004" y="1820347"/>
            <a:ext cx="6337697" cy="932021"/>
          </a:xfrm>
          <a:prstGeom prst="roundRect">
            <a:avLst>
              <a:gd fmla="val 23823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789625" y="1820351"/>
            <a:ext cx="6352500" cy="1245300"/>
          </a:xfrm>
          <a:prstGeom prst="roundRect">
            <a:avLst>
              <a:gd fmla="val 238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937617" y="1931313"/>
            <a:ext cx="6056471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CONFIG_LOG=y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CONFIG_LOG_MODE_DEFERRED=y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CONFIG_LOG_BACKEND_UART=y</a:t>
            </a:r>
            <a:endParaRPr b="0" i="0" sz="16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797004" y="3223617"/>
            <a:ext cx="27825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550"/>
              <a:buFont typeface="Spline Sans"/>
              <a:buNone/>
            </a:pPr>
            <a:r>
              <a:rPr b="1" i="0" lang="en-US" sz="1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Code Implementation (main.c)</a:t>
            </a:r>
            <a:endParaRPr b="0" i="0" sz="155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789573" y="3605402"/>
            <a:ext cx="6352500" cy="695400"/>
          </a:xfrm>
          <a:prstGeom prst="roundRect">
            <a:avLst>
              <a:gd fmla="val 3193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7" name="Google Shape;107;p4"/>
          <p:cNvSpPr/>
          <p:nvPr/>
        </p:nvSpPr>
        <p:spPr>
          <a:xfrm>
            <a:off x="937617" y="3595330"/>
            <a:ext cx="6056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#include &lt;zephyr/logging/log.h&gt;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LOG_MODULE_REGISTER(tmp102sample);</a:t>
            </a:r>
            <a:endParaRPr b="0" i="0" sz="16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797004" y="4498538"/>
            <a:ext cx="63378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Replace standard print statements with logging macros:</a:t>
            </a:r>
            <a:endParaRPr b="0" i="0" sz="160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789623" y="4901684"/>
            <a:ext cx="6352500" cy="695400"/>
          </a:xfrm>
          <a:prstGeom prst="roundRect">
            <a:avLst>
              <a:gd fmla="val 3193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0" name="Google Shape;110;p4"/>
          <p:cNvSpPr/>
          <p:nvPr/>
        </p:nvSpPr>
        <p:spPr>
          <a:xfrm>
            <a:off x="937617" y="4936450"/>
            <a:ext cx="6056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// Before: printk("Temperature: %d\n", temp);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// After:  LOG_INF("Temperature: %d", temp);</a:t>
            </a:r>
            <a:endParaRPr b="0" i="0" sz="16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797004" y="5382458"/>
            <a:ext cx="63378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797004" y="6198275"/>
            <a:ext cx="6337697" cy="4733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deferred mode buffers log messages and processes them later, which is less intrusive to timing-sensitive code. The UART backend ensures messages appear on the serial console.</a:t>
            </a:r>
            <a:endParaRPr b="0" i="0" sz="1600" u="none" cap="none" strike="noStrike"/>
          </a:p>
        </p:txBody>
      </p:sp>
      <p:pic>
        <p:nvPicPr>
          <p:cNvPr descr="preencoded.png"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319" y="1425654"/>
            <a:ext cx="6337697" cy="63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876300" y="688419"/>
            <a:ext cx="7612737" cy="69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50"/>
              <a:buFont typeface="Spline Sans"/>
              <a:buNone/>
            </a:pPr>
            <a:r>
              <a:rPr b="1" i="0" lang="en-US" sz="43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the Shell Subsystem?</a:t>
            </a:r>
            <a:endParaRPr b="0" i="0" sz="4350" u="none" cap="none" strike="noStrike"/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1884521"/>
            <a:ext cx="4083963" cy="252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876300" y="4658797"/>
            <a:ext cx="346900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Interactive Command-Line</a:t>
            </a:r>
            <a:endParaRPr b="0" i="0" sz="21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876300" y="5156716"/>
            <a:ext cx="4083963" cy="2002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Shell subsystem provides an interactive command-line interface over UART or USB connections, allowing real-time control and monitoring of your application.</a:t>
            </a:r>
            <a:endParaRPr b="0" i="0" sz="1950" u="none" cap="none" strike="noStrike"/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3159" y="1884521"/>
            <a:ext cx="4083963" cy="2524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5273159" y="4658797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Runtime Control</a:t>
            </a:r>
            <a:endParaRPr b="0" i="0" sz="21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5273159" y="5156716"/>
            <a:ext cx="4083963" cy="2002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Shell enables dynamic interaction with your application without recompilation. This is invaluable for debugging, testing, and runtime configuration adjustments.</a:t>
            </a:r>
            <a:endParaRPr b="0" i="0" sz="1950" u="none" cap="none" strike="noStrike"/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0018" y="1884521"/>
            <a:ext cx="4084082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9670018" y="4658916"/>
            <a:ext cx="2922627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Extensible Commands</a:t>
            </a:r>
            <a:endParaRPr b="0" i="0" sz="21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9670018" y="5156835"/>
            <a:ext cx="4084082" cy="2403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Developers can leverage built-in commands or create custom commands specific to their application's needs, providing a powerful interface for system monitoring and control.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797004" y="626150"/>
            <a:ext cx="4421148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Shell Backend (Console Link)</a:t>
            </a:r>
            <a:endParaRPr b="0" i="0" sz="25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97004" y="1392317"/>
            <a:ext cx="6337697" cy="591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Shell subsystem uses the same backend infrastructure as the console, creating a consistent interface for both programmatic and interactive output:</a:t>
            </a:r>
            <a:endParaRPr b="0" i="0" sz="16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797004" y="2650808"/>
            <a:ext cx="6337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Shell commands and responses flow through the configured console backend</a:t>
            </a:r>
            <a:endParaRPr b="0" i="0" sz="160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797004" y="3523178"/>
            <a:ext cx="6337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Most commonly used with </a:t>
            </a: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CONFIG_SHELL_BACKEND_SERIAL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for UART-based shells</a:t>
            </a:r>
            <a:endParaRPr b="0" i="0" sz="16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797004" y="4471749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Can share the same physical interface as application logging</a:t>
            </a:r>
            <a:endParaRPr b="0" i="0" sz="16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797004" y="5124331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Other option are BLE, USB, RTT, etc…</a:t>
            </a:r>
            <a:endParaRPr b="0" i="0" sz="160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319" y="1425654"/>
            <a:ext cx="6337697" cy="63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881063" y="896422"/>
            <a:ext cx="48514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700"/>
              <a:buFont typeface="Spline Sans"/>
              <a:buNone/>
            </a:pPr>
            <a:r>
              <a:rPr b="1" i="0" lang="en-US" sz="3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Shell Setup in prj.conf</a:t>
            </a:r>
            <a:endParaRPr b="0" i="0" sz="3700" u="none" cap="none" strike="noStrike"/>
          </a:p>
        </p:txBody>
      </p:sp>
      <p:sp>
        <p:nvSpPr>
          <p:cNvPr id="149" name="Google Shape;149;p7"/>
          <p:cNvSpPr/>
          <p:nvPr/>
        </p:nvSpPr>
        <p:spPr>
          <a:xfrm>
            <a:off x="881063" y="1918692"/>
            <a:ext cx="6327100" cy="2600206"/>
          </a:xfrm>
          <a:prstGeom prst="roundRect">
            <a:avLst>
              <a:gd fmla="val 12345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117878" y="2155508"/>
            <a:ext cx="2645450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Enable Shell Subsystem</a:t>
            </a:r>
            <a:endParaRPr b="0" i="0" sz="18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1117878" y="2693432"/>
            <a:ext cx="5853470" cy="663297"/>
          </a:xfrm>
          <a:prstGeom prst="roundRect">
            <a:avLst>
              <a:gd fmla="val 483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1107281" y="2693432"/>
            <a:ext cx="5874663" cy="663297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321237" y="2853928"/>
            <a:ext cx="5446752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CONFIG_SHELL=y</a:t>
            </a:r>
            <a:endParaRPr b="0" i="0" sz="165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1117878" y="3597473"/>
            <a:ext cx="5853470" cy="68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activates the shell framework and core functionality, including command parsing, history, and tab completion.</a:t>
            </a:r>
            <a:endParaRPr b="0" i="0" sz="16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7422118" y="1918692"/>
            <a:ext cx="6327219" cy="2600206"/>
          </a:xfrm>
          <a:prstGeom prst="roundRect">
            <a:avLst>
              <a:gd fmla="val 12345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7658933" y="2155508"/>
            <a:ext cx="2377678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Configure Console</a:t>
            </a:r>
            <a:endParaRPr b="0" i="0" sz="18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658933" y="2693432"/>
            <a:ext cx="5853589" cy="663297"/>
          </a:xfrm>
          <a:prstGeom prst="roundRect">
            <a:avLst>
              <a:gd fmla="val 483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7648337" y="2693432"/>
            <a:ext cx="5874782" cy="663297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7862292" y="2853928"/>
            <a:ext cx="5446871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CONFIG_UART_CONSOLE=y</a:t>
            </a:r>
            <a:endParaRPr b="0" i="0" sz="16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7658933" y="3597473"/>
            <a:ext cx="5853589" cy="68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Directs console output to the system's UART interface, typically connected to a serial terminal on your development computer.</a:t>
            </a:r>
            <a:endParaRPr b="0" i="0" sz="165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881063" y="4732853"/>
            <a:ext cx="6327100" cy="2600206"/>
          </a:xfrm>
          <a:prstGeom prst="roundRect">
            <a:avLst>
              <a:gd fmla="val 12345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117878" y="4969669"/>
            <a:ext cx="2377678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Set Shell Backend</a:t>
            </a:r>
            <a:endParaRPr b="0" i="0" sz="18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1117878" y="5507593"/>
            <a:ext cx="5853470" cy="663297"/>
          </a:xfrm>
          <a:prstGeom prst="roundRect">
            <a:avLst>
              <a:gd fmla="val 483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107281" y="5507593"/>
            <a:ext cx="5874663" cy="663297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1321237" y="5668089"/>
            <a:ext cx="5446752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CONFIG_SHELL_BACKEND_SERIAL=y</a:t>
            </a:r>
            <a:endParaRPr b="0" i="0" sz="16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1117878" y="6411635"/>
            <a:ext cx="5853470" cy="68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Configures the shell to use the serial (UART) backend for interactive command input and output.</a:t>
            </a:r>
            <a:endParaRPr b="0" i="0" sz="1650" u="none" cap="none" strike="noStrike"/>
          </a:p>
        </p:txBody>
      </p:sp>
      <p:sp>
        <p:nvSpPr>
          <p:cNvPr id="167" name="Google Shape;167;p7"/>
          <p:cNvSpPr/>
          <p:nvPr/>
        </p:nvSpPr>
        <p:spPr>
          <a:xfrm>
            <a:off x="7422118" y="4732853"/>
            <a:ext cx="6327219" cy="2600206"/>
          </a:xfrm>
          <a:prstGeom prst="roundRect">
            <a:avLst>
              <a:gd fmla="val 12345" name="adj"/>
            </a:avLst>
          </a:prstGeom>
          <a:solidFill>
            <a:srgbClr val="0A081B"/>
          </a:solidFill>
          <a:ln cap="flat" cmpd="sng" w="22850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7658933" y="4969669"/>
            <a:ext cx="2377678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50"/>
              <a:buFont typeface="Spline Sans"/>
              <a:buNone/>
            </a:pPr>
            <a:r>
              <a:rPr b="1" i="0" lang="en-US" sz="18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Enable Basic Output</a:t>
            </a:r>
            <a:endParaRPr b="0" i="0" sz="185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7658933" y="5507593"/>
            <a:ext cx="5853589" cy="663297"/>
          </a:xfrm>
          <a:prstGeom prst="roundRect">
            <a:avLst>
              <a:gd fmla="val 483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648337" y="5507593"/>
            <a:ext cx="5874782" cy="663297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7862292" y="5668089"/>
            <a:ext cx="5446871" cy="342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CONFIG_PRINTK=y  # Optional</a:t>
            </a:r>
            <a:endParaRPr b="0" i="0" sz="165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7658933" y="6411635"/>
            <a:ext cx="5853589" cy="68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Barlow"/>
              <a:buNone/>
            </a:pP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Enables the </a:t>
            </a:r>
            <a:r>
              <a:rPr b="0" i="0" lang="en-US" sz="16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printk()</a:t>
            </a:r>
            <a:r>
              <a:rPr b="0" i="0" lang="en-US" sz="16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function for basic output messages through the console.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>
            <a:off x="834747" y="655915"/>
            <a:ext cx="3968472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Built-in Shell Commands</a:t>
            </a:r>
            <a:endParaRPr b="0" i="0" sz="2700" u="none" cap="none" strike="noStrike"/>
          </a:p>
        </p:txBody>
      </p:sp>
      <p:pic>
        <p:nvPicPr>
          <p:cNvPr descr="preencoded.png" id="179" name="Google Shape;1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747" y="1493401"/>
            <a:ext cx="6291382" cy="6291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/>
          <p:nvPr/>
        </p:nvSpPr>
        <p:spPr>
          <a:xfrm>
            <a:off x="7511891" y="1458516"/>
            <a:ext cx="6291382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Zephyr's shell comes with several useful built-in commands:</a:t>
            </a:r>
            <a:endParaRPr b="0" i="0" sz="160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7511900" y="1880824"/>
            <a:ext cx="6291300" cy="4887600"/>
          </a:xfrm>
          <a:prstGeom prst="roundRect">
            <a:avLst>
              <a:gd fmla="val 5886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2" name="Google Shape;182;p8"/>
          <p:cNvSpPr/>
          <p:nvPr/>
        </p:nvSpPr>
        <p:spPr>
          <a:xfrm>
            <a:off x="7519500" y="1888450"/>
            <a:ext cx="6276300" cy="8820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3" name="Google Shape;183;p8"/>
          <p:cNvSpPr/>
          <p:nvPr/>
        </p:nvSpPr>
        <p:spPr>
          <a:xfrm>
            <a:off x="7674650" y="1989058"/>
            <a:ext cx="282416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help</a:t>
            </a:r>
            <a:endParaRPr b="0" i="0" sz="160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10130675" y="1989050"/>
            <a:ext cx="36438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Lists all available commands or provides details on specific commands</a:t>
            </a:r>
            <a:endParaRPr b="0" i="0" sz="1600" u="none" cap="none" strike="noStrike"/>
          </a:p>
        </p:txBody>
      </p:sp>
      <p:sp>
        <p:nvSpPr>
          <p:cNvPr id="185" name="Google Shape;185;p8"/>
          <p:cNvSpPr/>
          <p:nvPr/>
        </p:nvSpPr>
        <p:spPr>
          <a:xfrm>
            <a:off x="7519511" y="2585680"/>
            <a:ext cx="6276142" cy="69723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6" name="Google Shape;186;p8"/>
          <p:cNvSpPr/>
          <p:nvPr/>
        </p:nvSpPr>
        <p:spPr>
          <a:xfrm>
            <a:off x="7674650" y="2914888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kernel</a:t>
            </a:r>
            <a:endParaRPr b="0" i="0" sz="1600" u="none" cap="none" strike="noStrike"/>
          </a:p>
        </p:txBody>
      </p:sp>
      <p:sp>
        <p:nvSpPr>
          <p:cNvPr id="187" name="Google Shape;187;p8"/>
          <p:cNvSpPr/>
          <p:nvPr/>
        </p:nvSpPr>
        <p:spPr>
          <a:xfrm>
            <a:off x="10130675" y="2838700"/>
            <a:ext cx="33633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Displays thread information, uptime, and other kernel statistics</a:t>
            </a:r>
            <a:endParaRPr b="0" i="0" sz="1600" u="none" cap="none" strike="noStrike"/>
          </a:p>
        </p:txBody>
      </p:sp>
      <p:sp>
        <p:nvSpPr>
          <p:cNvPr id="188" name="Google Shape;188;p8"/>
          <p:cNvSpPr/>
          <p:nvPr/>
        </p:nvSpPr>
        <p:spPr>
          <a:xfrm>
            <a:off x="7519586" y="3659923"/>
            <a:ext cx="6276000" cy="6972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9" name="Google Shape;189;p8"/>
          <p:cNvSpPr/>
          <p:nvPr/>
        </p:nvSpPr>
        <p:spPr>
          <a:xfrm>
            <a:off x="7674650" y="3688318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device</a:t>
            </a:r>
            <a:endParaRPr b="0" i="0" sz="1600" u="none" cap="none" strike="noStrike"/>
          </a:p>
        </p:txBody>
      </p:sp>
      <p:sp>
        <p:nvSpPr>
          <p:cNvPr id="190" name="Google Shape;190;p8"/>
          <p:cNvSpPr/>
          <p:nvPr/>
        </p:nvSpPr>
        <p:spPr>
          <a:xfrm>
            <a:off x="10130671" y="3688318"/>
            <a:ext cx="2824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Shows all initialized device drivers in the system</a:t>
            </a:r>
            <a:endParaRPr b="0" i="0" sz="1600" u="none" cap="none" strike="noStrike"/>
          </a:p>
        </p:txBody>
      </p:sp>
      <p:sp>
        <p:nvSpPr>
          <p:cNvPr id="191" name="Google Shape;191;p8"/>
          <p:cNvSpPr/>
          <p:nvPr/>
        </p:nvSpPr>
        <p:spPr>
          <a:xfrm>
            <a:off x="7519500" y="4246723"/>
            <a:ext cx="6276300" cy="4305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2" name="Google Shape;192;p8"/>
          <p:cNvSpPr/>
          <p:nvPr/>
        </p:nvSpPr>
        <p:spPr>
          <a:xfrm>
            <a:off x="7674650" y="4385548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log</a:t>
            </a:r>
            <a:endParaRPr b="0" i="0" sz="1600" u="none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10130671" y="4385548"/>
            <a:ext cx="2824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Controls and views logging levels for different modules</a:t>
            </a:r>
            <a:endParaRPr b="0" i="0" sz="1600" u="none" cap="none" strike="noStrike"/>
          </a:p>
        </p:txBody>
      </p:sp>
      <p:sp>
        <p:nvSpPr>
          <p:cNvPr id="194" name="Google Shape;194;p8"/>
          <p:cNvSpPr/>
          <p:nvPr/>
        </p:nvSpPr>
        <p:spPr>
          <a:xfrm>
            <a:off x="7519525" y="5039050"/>
            <a:ext cx="6276000" cy="845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5" name="Google Shape;195;p8"/>
          <p:cNvSpPr/>
          <p:nvPr/>
        </p:nvSpPr>
        <p:spPr>
          <a:xfrm>
            <a:off x="7674650" y="5158978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version</a:t>
            </a:r>
            <a:endParaRPr b="0" i="0" sz="1600" u="none" cap="none" strike="noStrike"/>
          </a:p>
        </p:txBody>
      </p:sp>
      <p:sp>
        <p:nvSpPr>
          <p:cNvPr id="196" name="Google Shape;196;p8"/>
          <p:cNvSpPr/>
          <p:nvPr/>
        </p:nvSpPr>
        <p:spPr>
          <a:xfrm>
            <a:off x="10130671" y="5158978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Shows the Zephyr version information</a:t>
            </a:r>
            <a:endParaRPr b="0" i="0" sz="1600" u="none" cap="none" strike="noStrike"/>
          </a:p>
        </p:txBody>
      </p:sp>
      <p:sp>
        <p:nvSpPr>
          <p:cNvPr id="197" name="Google Shape;197;p8"/>
          <p:cNvSpPr/>
          <p:nvPr/>
        </p:nvSpPr>
        <p:spPr>
          <a:xfrm>
            <a:off x="7519511" y="5659993"/>
            <a:ext cx="6276000" cy="6972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8" name="Google Shape;198;p8"/>
          <p:cNvSpPr/>
          <p:nvPr/>
        </p:nvSpPr>
        <p:spPr>
          <a:xfrm>
            <a:off x="7674650" y="5913001"/>
            <a:ext cx="2824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resize</a:t>
            </a:r>
            <a:endParaRPr b="0" i="0" sz="1600" u="none" cap="none" strike="noStrike"/>
          </a:p>
        </p:txBody>
      </p:sp>
      <p:sp>
        <p:nvSpPr>
          <p:cNvPr id="199" name="Google Shape;199;p8"/>
          <p:cNvSpPr/>
          <p:nvPr/>
        </p:nvSpPr>
        <p:spPr>
          <a:xfrm>
            <a:off x="10130671" y="5913001"/>
            <a:ext cx="2824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Adjusts the terminal dimensions for proper formatting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/>
          <p:nvPr/>
        </p:nvSpPr>
        <p:spPr>
          <a:xfrm>
            <a:off x="697587" y="548045"/>
            <a:ext cx="4686181" cy="359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250"/>
              <a:buFont typeface="Spline Sans"/>
              <a:buNone/>
            </a:pPr>
            <a:r>
              <a:rPr b="1" i="0" lang="en-US" sz="22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Creating a Custom Shell Command</a:t>
            </a:r>
            <a:endParaRPr b="0" i="0" sz="2250" u="none" cap="none" strike="noStrike"/>
          </a:p>
        </p:txBody>
      </p:sp>
      <p:sp>
        <p:nvSpPr>
          <p:cNvPr id="206" name="Google Shape;206;p9"/>
          <p:cNvSpPr/>
          <p:nvPr/>
        </p:nvSpPr>
        <p:spPr>
          <a:xfrm>
            <a:off x="697587" y="1218724"/>
            <a:ext cx="6459617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Adding your own commands to the shell is straightforward using the </a:t>
            </a: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SHELL_CMD_REGISTER()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macro:</a:t>
            </a:r>
            <a:endParaRPr b="0" i="0" sz="1600" u="none" cap="none" strike="noStrike"/>
          </a:p>
        </p:txBody>
      </p:sp>
      <p:sp>
        <p:nvSpPr>
          <p:cNvPr id="207" name="Google Shape;207;p9"/>
          <p:cNvSpPr/>
          <p:nvPr/>
        </p:nvSpPr>
        <p:spPr>
          <a:xfrm>
            <a:off x="697587" y="2492216"/>
            <a:ext cx="6459600" cy="2265900"/>
          </a:xfrm>
          <a:prstGeom prst="roundRect">
            <a:avLst>
              <a:gd fmla="val 8576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>
            <a:off x="691150" y="2416029"/>
            <a:ext cx="6472500" cy="3154500"/>
          </a:xfrm>
          <a:prstGeom prst="roundRect">
            <a:avLst>
              <a:gd fmla="val 858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820700" y="2513177"/>
            <a:ext cx="6213300" cy="30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static int cmd_my_command(const struct shell *shell,                  size_t argc, char **argv)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{    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shell_print(shell, "Command executed!");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6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Consolas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SHELL_CMD_REGISTER(mycommand, NULL,    "My custom command description",    cmd_my_command);</a:t>
            </a:r>
            <a:endParaRPr b="0" i="0" sz="1600" u="none" cap="none" strike="noStrike"/>
          </a:p>
        </p:txBody>
      </p:sp>
      <p:sp>
        <p:nvSpPr>
          <p:cNvPr id="210" name="Google Shape;210;p9"/>
          <p:cNvSpPr/>
          <p:nvPr/>
        </p:nvSpPr>
        <p:spPr>
          <a:xfrm>
            <a:off x="697587" y="5894546"/>
            <a:ext cx="645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function signature requires:</a:t>
            </a:r>
            <a:endParaRPr b="0" i="0" sz="1600" u="none" cap="none" strike="noStrike"/>
          </a:p>
        </p:txBody>
      </p:sp>
      <p:sp>
        <p:nvSpPr>
          <p:cNvPr id="211" name="Google Shape;211;p9"/>
          <p:cNvSpPr/>
          <p:nvPr/>
        </p:nvSpPr>
        <p:spPr>
          <a:xfrm>
            <a:off x="697587" y="6422588"/>
            <a:ext cx="645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pointer to the shell instance</a:t>
            </a:r>
            <a:endParaRPr b="0" i="0" sz="1600" u="none" cap="none" strike="noStrike"/>
          </a:p>
        </p:txBody>
      </p:sp>
      <p:sp>
        <p:nvSpPr>
          <p:cNvPr id="212" name="Google Shape;212;p9"/>
          <p:cNvSpPr/>
          <p:nvPr/>
        </p:nvSpPr>
        <p:spPr>
          <a:xfrm>
            <a:off x="697587" y="6726912"/>
            <a:ext cx="645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argument count (argc)</a:t>
            </a:r>
            <a:endParaRPr b="0" i="0" sz="1600" u="none" cap="none" strike="noStrike"/>
          </a:p>
        </p:txBody>
      </p:sp>
      <p:sp>
        <p:nvSpPr>
          <p:cNvPr id="213" name="Google Shape;213;p9"/>
          <p:cNvSpPr/>
          <p:nvPr/>
        </p:nvSpPr>
        <p:spPr>
          <a:xfrm>
            <a:off x="697587" y="7031236"/>
            <a:ext cx="64596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 array of argument strings (argv)</a:t>
            </a:r>
            <a:endParaRPr b="0" i="0" sz="1600" u="none" cap="none" strike="noStrike"/>
          </a:p>
        </p:txBody>
      </p:sp>
      <p:pic>
        <p:nvPicPr>
          <p:cNvPr descr="preencoded.png" id="214" name="Google Shape;2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0816" y="1247894"/>
            <a:ext cx="6459617" cy="645961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/>
          <p:cNvSpPr/>
          <p:nvPr/>
        </p:nvSpPr>
        <p:spPr>
          <a:xfrm>
            <a:off x="7480816" y="7853243"/>
            <a:ext cx="6459617" cy="414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00"/>
              <a:buFont typeface="Barlow"/>
              <a:buNone/>
            </a:pPr>
            <a:r>
              <a:rPr b="0" i="0" lang="en-U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Commands can be organized in subcommand groups using </a:t>
            </a:r>
            <a:r>
              <a:rPr b="0" i="0" lang="en-US" sz="10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SHELL_STATIC_SUBCMD_SET_CREATE()</a:t>
            </a:r>
            <a:r>
              <a:rPr b="0" i="0" lang="en-U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for more complex command hierarchies. Use </a:t>
            </a:r>
            <a:r>
              <a:rPr b="0" i="0" lang="en-US" sz="10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shell_print()</a:t>
            </a:r>
            <a:r>
              <a:rPr b="0" i="0" lang="en-US" sz="1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to display output to the user.</a:t>
            </a:r>
            <a:endParaRPr b="0" i="0" sz="10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2025-07-02T16:32:49Z</dcterms:created>
</cp:coreProperties>
</file>